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41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0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FF"/>
    <a:srgbClr val="404040"/>
    <a:srgbClr val="EA8826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1F9A7-E01C-462F-A474-CEF9CEF5550B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7DA9-1CA8-4A43-A99E-ECF4C14D6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51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36DA-CA6F-48A1-8832-E6C6C34F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4CF88-DF8C-4DC7-94FC-7B74C41B3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7569-4AC2-47C3-9D8B-5F286AFD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5F0AF-A27A-4A4F-B09D-4FC4E4BB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81C2-D760-443B-B923-3CA22160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8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3798-B7EC-4A89-9ECB-1F8BEF19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10EDA-C9CB-4FEB-A684-C4B8C8217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D699E-0A91-4756-82BD-ED897827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73CAD-F8DB-4CDE-B02A-F11F6A9F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0D245-7426-49E5-A896-0786EC01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024798-02ED-414D-B316-4A40CA519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3A3B0-B531-4DBD-A620-76FE72DD4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F6BFF-F0AB-43E7-8088-D3AA90A7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BCC3-50A9-4F19-BB39-51562013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3E419-343C-4CFB-AD4E-D40B35D7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96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0838CC-8992-4F9F-BDD1-2CB6870D830F}"/>
              </a:ext>
            </a:extLst>
          </p:cNvPr>
          <p:cNvCxnSpPr>
            <a:cxnSpLocks/>
          </p:cNvCxnSpPr>
          <p:nvPr userDrawn="1"/>
        </p:nvCxnSpPr>
        <p:spPr>
          <a:xfrm>
            <a:off x="10266209" y="41873"/>
            <a:ext cx="0" cy="5096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8" name="Picture 27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8194DBD0-B291-4D86-BDB6-2DFD5161A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33" y="185033"/>
            <a:ext cx="1552251" cy="3605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67F803-CBB2-4E1E-A2C6-EC78BAFA12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92" y="108621"/>
            <a:ext cx="1770067" cy="517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73" y="577042"/>
            <a:ext cx="10229069" cy="11422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21843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964C3B-87CC-4517-9809-7468038DE3FC}"/>
              </a:ext>
            </a:extLst>
          </p:cNvPr>
          <p:cNvGrpSpPr/>
          <p:nvPr userDrawn="1"/>
        </p:nvGrpSpPr>
        <p:grpSpPr>
          <a:xfrm>
            <a:off x="1702367" y="5936777"/>
            <a:ext cx="10492808" cy="921224"/>
            <a:chOff x="1702367" y="5936777"/>
            <a:chExt cx="10492808" cy="921224"/>
          </a:xfrm>
        </p:grpSpPr>
        <p:pic>
          <p:nvPicPr>
            <p:cNvPr id="19" name="Picture 2" descr="Image result for cloud icon">
              <a:extLst>
                <a:ext uri="{FF2B5EF4-FFF2-40B4-BE49-F238E27FC236}">
                  <a16:creationId xmlns:a16="http://schemas.microsoft.com/office/drawing/2014/main" id="{05E91C5F-F1FE-4272-A589-07121816693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43"/>
            <a:stretch/>
          </p:blipFill>
          <p:spPr bwMode="auto">
            <a:xfrm>
              <a:off x="10682110" y="5936777"/>
              <a:ext cx="1513064" cy="86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F628DA-8A0A-4417-B8F7-EE4104437DBA}"/>
                </a:ext>
              </a:extLst>
            </p:cNvPr>
            <p:cNvSpPr/>
            <p:nvPr userDrawn="1"/>
          </p:nvSpPr>
          <p:spPr>
            <a:xfrm flipH="1">
              <a:off x="11634842" y="6516932"/>
              <a:ext cx="560333" cy="341069"/>
            </a:xfrm>
            <a:prstGeom prst="rect">
              <a:avLst/>
            </a:prstGeom>
            <a:solidFill>
              <a:srgbClr val="0096D6"/>
            </a:solidFill>
            <a:ln w="1047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3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IN" sz="40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03565E-C8BE-402C-8CC1-53D3EF669DAC}"/>
                </a:ext>
              </a:extLst>
            </p:cNvPr>
            <p:cNvSpPr/>
            <p:nvPr userDrawn="1"/>
          </p:nvSpPr>
          <p:spPr>
            <a:xfrm>
              <a:off x="1702367" y="6516932"/>
              <a:ext cx="9932475" cy="341069"/>
            </a:xfrm>
            <a:prstGeom prst="rect">
              <a:avLst/>
            </a:prstGeom>
            <a:solidFill>
              <a:srgbClr val="0096D6"/>
            </a:solidFill>
            <a:ln w="1047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3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IN" sz="4000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D6DB33-3FAC-487E-8A7B-8C56356F727E}"/>
                </a:ext>
              </a:extLst>
            </p:cNvPr>
            <p:cNvCxnSpPr/>
            <p:nvPr userDrawn="1"/>
          </p:nvCxnSpPr>
          <p:spPr>
            <a:xfrm flipV="1">
              <a:off x="11670519" y="6564356"/>
              <a:ext cx="0" cy="2454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 userDrawn="1"/>
        </p:nvSpPr>
        <p:spPr>
          <a:xfrm>
            <a:off x="2184400" y="0"/>
            <a:ext cx="10010774" cy="45719"/>
          </a:xfrm>
          <a:prstGeom prst="rect">
            <a:avLst/>
          </a:prstGeom>
          <a:solidFill>
            <a:srgbClr val="11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 userDrawn="1"/>
        </p:nvSpPr>
        <p:spPr>
          <a:xfrm flipH="1">
            <a:off x="-1" y="6516932"/>
            <a:ext cx="2184399" cy="34106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23092" y="6556660"/>
            <a:ext cx="2508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white"/>
                </a:solidFill>
                <a:latin typeface="Calibri Light"/>
              </a:rPr>
              <a:t>www.mastechdigital.com</a:t>
            </a:r>
            <a:endParaRPr lang="en-IN" sz="110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56273" y="1885072"/>
            <a:ext cx="10229069" cy="441726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8" name="Rectangle 17"/>
          <p:cNvSpPr/>
          <p:nvPr userDrawn="1"/>
        </p:nvSpPr>
        <p:spPr>
          <a:xfrm rot="10800000">
            <a:off x="735844" y="639250"/>
            <a:ext cx="123157" cy="1080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85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6288-7D50-4B6B-8020-A9993BA9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45D8-E74F-4BDE-8A74-1A9833C59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375FA-A3A6-4833-AFA5-D0C7EDF2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F19A1-7DAD-4300-9B02-7C0FB4C9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E77E9-EA6E-4722-946A-DB9E373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EE2D-A885-45D1-B088-35745C81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EAEC8-A79D-4025-9AA7-0FABD99B0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495F2-88BF-449A-B025-C04F7345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49A53-4E78-4941-BF70-5436DE55D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56B0-54D7-4A25-A631-EF377501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5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AE3E-44D7-46F4-9156-F9C39E87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1A678-99FC-4FCB-873A-DD2463E16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70AC4-014F-4AF5-A8C4-99EB962C0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DA1D4-87E0-4F6F-A456-91C3BB63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C210E-CBEB-42B0-9850-0EA1D3B3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52679-C9AD-47A4-8FF8-199AD4EC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0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6783-8500-496A-9E17-173BC51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B5AE2-5BC8-44E4-97E9-02BCF351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43F8A-05B1-406C-9DF5-8E3DEF26D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EAA5-6700-4362-9F5C-64A67B850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E5E1B-B3D7-4751-8163-F49C5A531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5CF384-3FF7-4A17-8092-8A2FD83DD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5EA45-5D70-4FFE-A80F-FF8CE92F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85DDF-9867-45CF-9701-BCF68D1F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6123-2056-449D-AD6E-73F55FB4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4FB6AA-1439-4542-8CB6-23EABBFE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9FA79-7AFD-4DB0-BDF6-49BE7CAF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8E3FB-A29D-4571-868E-F442707E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7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F4322F-E22F-4D60-AB22-B86BE993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E8432-2A0E-47BD-AD6F-D1486987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92D22-507E-410E-88C7-DDACC652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8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7CD4-47C4-408E-8A8B-254E2498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CB579-85CB-4D47-9971-9C9ED1671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F90-2CBF-4F58-918F-8736CED97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46DFF-8E2B-4EA5-827C-475A878A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1DBDA-46ED-443C-A534-4787468D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4D3F6-C6A5-498D-A4F3-0352E42A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6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0463-DC43-463D-AC71-0AE4A4BE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DE094-D53D-4C7C-BD6E-C6C55826E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67DBE-9393-4B9D-BC81-4027E1680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53976-BD70-4C30-AEDB-B764B488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EF30C-3781-463C-A390-579EE5CD7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D0412-0897-4B34-9F2D-C6460659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2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75B6CB-ADD8-49A8-94CD-8F45AF07B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C608-C838-41C5-A1AF-5619368F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C2690-8444-49E1-A39A-4778FDD5F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79DD6-4FDB-4E46-AC15-579726CB69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A4AA-55B0-4C34-9B04-46813969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95A1D-038A-4282-8B26-54921E922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259CA-E3F2-4430-8313-9291FE39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6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tiff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gif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sv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9" Type="http://schemas.openxmlformats.org/officeDocument/2006/relationships/hyperlink" Target="mailto:Shirish.Ashwat@mastechdigita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2E4E-EF41-4534-9969-62A624C5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765" y="577042"/>
            <a:ext cx="6776578" cy="1142208"/>
          </a:xfrm>
        </p:spPr>
        <p:txBody>
          <a:bodyPr/>
          <a:lstStyle/>
          <a:p>
            <a:r>
              <a:rPr lang="en-IN" b="1" dirty="0"/>
              <a:t>Mastech Digital + Salesforce</a:t>
            </a:r>
            <a:r>
              <a:rPr lang="en-IN" dirty="0"/>
              <a:t>®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D5BF66-50BC-4B27-8E30-05B26265A29D}"/>
              </a:ext>
            </a:extLst>
          </p:cNvPr>
          <p:cNvGrpSpPr/>
          <p:nvPr/>
        </p:nvGrpSpPr>
        <p:grpSpPr>
          <a:xfrm>
            <a:off x="0" y="0"/>
            <a:ext cx="5514109" cy="6858000"/>
            <a:chOff x="0" y="0"/>
            <a:chExt cx="551410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3BFFB6-0EF1-40AA-88C7-FC3BCB9442ED}"/>
                </a:ext>
              </a:extLst>
            </p:cNvPr>
            <p:cNvGrpSpPr/>
            <p:nvPr/>
          </p:nvGrpSpPr>
          <p:grpSpPr>
            <a:xfrm>
              <a:off x="55420" y="0"/>
              <a:ext cx="5458689" cy="6858000"/>
              <a:chOff x="0" y="0"/>
              <a:chExt cx="5458689" cy="6858000"/>
            </a:xfrm>
            <a:solidFill>
              <a:schemeClr val="bg1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5C08DC-F3E8-422C-9D1B-A282B248E30F}"/>
                  </a:ext>
                </a:extLst>
              </p:cNvPr>
              <p:cNvSpPr/>
              <p:nvPr/>
            </p:nvSpPr>
            <p:spPr>
              <a:xfrm>
                <a:off x="0" y="0"/>
                <a:ext cx="324196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>
                <a:extLst>
                  <a:ext uri="{FF2B5EF4-FFF2-40B4-BE49-F238E27FC236}">
                    <a16:creationId xmlns:a16="http://schemas.microsoft.com/office/drawing/2014/main" id="{3D719E2A-E95F-4210-82BE-52F03DA87005}"/>
                  </a:ext>
                </a:extLst>
              </p:cNvPr>
              <p:cNvSpPr/>
              <p:nvPr/>
            </p:nvSpPr>
            <p:spPr>
              <a:xfrm>
                <a:off x="3241961" y="0"/>
                <a:ext cx="2216728" cy="6858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66F9E4C-B1D7-42FA-B6C5-7D546ED8A312}"/>
                </a:ext>
              </a:extLst>
            </p:cNvPr>
            <p:cNvGrpSpPr/>
            <p:nvPr/>
          </p:nvGrpSpPr>
          <p:grpSpPr>
            <a:xfrm>
              <a:off x="0" y="0"/>
              <a:ext cx="5458689" cy="6858000"/>
              <a:chOff x="0" y="0"/>
              <a:chExt cx="5458689" cy="6858000"/>
            </a:xfrm>
            <a:solidFill>
              <a:srgbClr val="0096D6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299462-9143-49B2-B312-693F257F2BCA}"/>
                  </a:ext>
                </a:extLst>
              </p:cNvPr>
              <p:cNvSpPr/>
              <p:nvPr/>
            </p:nvSpPr>
            <p:spPr>
              <a:xfrm>
                <a:off x="0" y="0"/>
                <a:ext cx="324196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2292BE02-BD69-4B61-A591-92F7265DC9BE}"/>
                  </a:ext>
                </a:extLst>
              </p:cNvPr>
              <p:cNvSpPr/>
              <p:nvPr/>
            </p:nvSpPr>
            <p:spPr>
              <a:xfrm>
                <a:off x="3241961" y="0"/>
                <a:ext cx="2216728" cy="6858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CD382D-C775-43AF-95EC-AC37A0D344CC}"/>
              </a:ext>
            </a:extLst>
          </p:cNvPr>
          <p:cNvSpPr txBox="1"/>
          <p:nvPr/>
        </p:nvSpPr>
        <p:spPr>
          <a:xfrm>
            <a:off x="11790218" y="6557943"/>
            <a:ext cx="23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CA54FC-425A-4D5B-AA4F-DBF4D34642BC}" type="slidenum">
              <a:rPr lang="en-US" sz="1200" smtClean="0">
                <a:solidFill>
                  <a:schemeClr val="bg1"/>
                </a:solidFill>
                <a:latin typeface="+mj-lt"/>
              </a:rPr>
              <a:t>1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ED498A-80C8-4D9A-A839-384C2431D80F}"/>
              </a:ext>
            </a:extLst>
          </p:cNvPr>
          <p:cNvGrpSpPr/>
          <p:nvPr/>
        </p:nvGrpSpPr>
        <p:grpSpPr>
          <a:xfrm>
            <a:off x="0" y="1885072"/>
            <a:ext cx="4308765" cy="1336964"/>
            <a:chOff x="0" y="1885072"/>
            <a:chExt cx="4308765" cy="1336964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ADEED217-BA34-4067-9AE7-93C335BE9BD8}"/>
                </a:ext>
              </a:extLst>
            </p:cNvPr>
            <p:cNvSpPr/>
            <p:nvPr/>
          </p:nvSpPr>
          <p:spPr>
            <a:xfrm>
              <a:off x="3876615" y="1885072"/>
              <a:ext cx="432150" cy="133696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AD40F4-29B7-4259-9CE3-5FF387870596}"/>
                </a:ext>
              </a:extLst>
            </p:cNvPr>
            <p:cNvSpPr/>
            <p:nvPr/>
          </p:nvSpPr>
          <p:spPr>
            <a:xfrm>
              <a:off x="0" y="1885072"/>
              <a:ext cx="3876615" cy="1336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40BAE98-DBF5-4871-80B8-B3B8BAEE1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6" y="2030658"/>
            <a:ext cx="3678389" cy="1074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8E9EEF-E995-452E-8BD4-1942CCB4AF4F}"/>
              </a:ext>
            </a:extLst>
          </p:cNvPr>
          <p:cNvSpPr txBox="1"/>
          <p:nvPr/>
        </p:nvSpPr>
        <p:spPr>
          <a:xfrm>
            <a:off x="9776489" y="1963430"/>
            <a:ext cx="137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spc="300" dirty="0">
                <a:solidFill>
                  <a:srgbClr val="0096D6"/>
                </a:solidFill>
                <a:latin typeface="+mj-lt"/>
              </a:rPr>
              <a:t>ACCOLADES</a:t>
            </a:r>
            <a:endParaRPr lang="en-US" sz="1400" b="1" spc="300" dirty="0">
              <a:solidFill>
                <a:srgbClr val="0096D6"/>
              </a:solidFill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4F29FA-3119-42D7-8E80-7B51B3F765DD}"/>
              </a:ext>
            </a:extLst>
          </p:cNvPr>
          <p:cNvGrpSpPr/>
          <p:nvPr/>
        </p:nvGrpSpPr>
        <p:grpSpPr>
          <a:xfrm>
            <a:off x="5001489" y="1892303"/>
            <a:ext cx="1782379" cy="457200"/>
            <a:chOff x="5001489" y="1892303"/>
            <a:chExt cx="1782379" cy="4572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7891D5-7E6C-49C0-B225-B67845A3374F}"/>
                </a:ext>
              </a:extLst>
            </p:cNvPr>
            <p:cNvSpPr txBox="1"/>
            <p:nvPr/>
          </p:nvSpPr>
          <p:spPr>
            <a:xfrm>
              <a:off x="5452221" y="1963430"/>
              <a:ext cx="1331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spc="300" dirty="0">
                  <a:solidFill>
                    <a:srgbClr val="0096D6"/>
                  </a:solidFill>
                  <a:latin typeface="+mj-lt"/>
                </a:rPr>
                <a:t>LOCATIONS</a:t>
              </a:r>
              <a:endParaRPr lang="en-US" sz="1400" b="1" spc="300" dirty="0">
                <a:solidFill>
                  <a:srgbClr val="0096D6"/>
                </a:solidFill>
                <a:latin typeface="+mj-lt"/>
              </a:endParaRPr>
            </a:p>
          </p:txBody>
        </p:sp>
        <p:pic>
          <p:nvPicPr>
            <p:cNvPr id="27" name="Graphic 26" descr="Marker">
              <a:extLst>
                <a:ext uri="{FF2B5EF4-FFF2-40B4-BE49-F238E27FC236}">
                  <a16:creationId xmlns:a16="http://schemas.microsoft.com/office/drawing/2014/main" id="{7B7CB6C2-4ACB-4FBA-8A7A-D60B2828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1489" y="1892303"/>
              <a:ext cx="457200" cy="457200"/>
            </a:xfrm>
            <a:prstGeom prst="rect">
              <a:avLst/>
            </a:prstGeom>
          </p:spPr>
        </p:pic>
      </p:grpSp>
      <p:pic>
        <p:nvPicPr>
          <p:cNvPr id="29" name="Graphic 28" descr="Ribbon">
            <a:extLst>
              <a:ext uri="{FF2B5EF4-FFF2-40B4-BE49-F238E27FC236}">
                <a16:creationId xmlns:a16="http://schemas.microsoft.com/office/drawing/2014/main" id="{BD64AAC7-437D-41F7-A97A-ED7512513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3869" y="1888718"/>
            <a:ext cx="457200" cy="457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76BB277-7148-4422-AB79-E10B731506BD}"/>
              </a:ext>
            </a:extLst>
          </p:cNvPr>
          <p:cNvGrpSpPr/>
          <p:nvPr/>
        </p:nvGrpSpPr>
        <p:grpSpPr>
          <a:xfrm>
            <a:off x="9257930" y="2466968"/>
            <a:ext cx="2781818" cy="3421044"/>
            <a:chOff x="9257930" y="2466968"/>
            <a:chExt cx="2781818" cy="342104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B917EC-F0E8-474B-B0E3-FD9D8D034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64" b="10249"/>
            <a:stretch/>
          </p:blipFill>
          <p:spPr>
            <a:xfrm>
              <a:off x="9257930" y="5157212"/>
              <a:ext cx="2112428" cy="730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325FFF1-9734-43AE-B5E7-608FA5A1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869" y="2466968"/>
              <a:ext cx="974730" cy="90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B920F2-834D-4D8A-811C-52F5C1161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5548" y="3488018"/>
              <a:ext cx="1394200" cy="74313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DA0BF3-32B5-460A-B04A-F49DCC5A8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43" b="22049"/>
            <a:stretch/>
          </p:blipFill>
          <p:spPr>
            <a:xfrm>
              <a:off x="9263869" y="3488018"/>
              <a:ext cx="1306689" cy="7318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94CAF64-BCB5-4CB3-95B5-F0291514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2648" y="2466968"/>
              <a:ext cx="1000000" cy="900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8668E6-067E-466A-9ED7-4AC67852F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869" y="4323139"/>
              <a:ext cx="1936784" cy="730800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ADD723-35FF-4E94-B180-14B61313EC35}"/>
              </a:ext>
            </a:extLst>
          </p:cNvPr>
          <p:cNvCxnSpPr/>
          <p:nvPr/>
        </p:nvCxnSpPr>
        <p:spPr>
          <a:xfrm>
            <a:off x="8911305" y="2712401"/>
            <a:ext cx="0" cy="2929691"/>
          </a:xfrm>
          <a:prstGeom prst="line">
            <a:avLst/>
          </a:prstGeom>
          <a:ln>
            <a:solidFill>
              <a:srgbClr val="009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2BB61F-6186-45D8-844A-522BDEFD0EAB}"/>
              </a:ext>
            </a:extLst>
          </p:cNvPr>
          <p:cNvSpPr txBox="1"/>
          <p:nvPr/>
        </p:nvSpPr>
        <p:spPr>
          <a:xfrm>
            <a:off x="5442467" y="5177415"/>
            <a:ext cx="31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+mj-lt"/>
              </a:rPr>
              <a:t>Sales Cloud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®</a:t>
            </a:r>
            <a:r>
              <a:rPr lang="en-IN" dirty="0">
                <a:latin typeface="+mj-lt"/>
              </a:rPr>
              <a:t> | Service Cloud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®</a:t>
            </a:r>
            <a:r>
              <a:rPr lang="en-IN" dirty="0">
                <a:latin typeface="+mj-lt"/>
              </a:rPr>
              <a:t> | Platform &amp; Apps | Salesforce Lightning | Community Cloud</a:t>
            </a:r>
            <a:endParaRPr lang="en-US" dirty="0">
              <a:latin typeface="+mj-lt"/>
            </a:endParaRPr>
          </a:p>
        </p:txBody>
      </p:sp>
      <p:pic>
        <p:nvPicPr>
          <p:cNvPr id="46" name="Graphic 45" descr="Gears">
            <a:extLst>
              <a:ext uri="{FF2B5EF4-FFF2-40B4-BE49-F238E27FC236}">
                <a16:creationId xmlns:a16="http://schemas.microsoft.com/office/drawing/2014/main" id="{D819DAA5-9892-4CEF-8203-9DBA0A4AB3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33" y="3468115"/>
            <a:ext cx="914400" cy="914400"/>
          </a:xfrm>
          <a:prstGeom prst="rect">
            <a:avLst/>
          </a:prstGeom>
        </p:spPr>
      </p:pic>
      <p:pic>
        <p:nvPicPr>
          <p:cNvPr id="48" name="Graphic 47" descr="Thumbs Up Sign">
            <a:extLst>
              <a:ext uri="{FF2B5EF4-FFF2-40B4-BE49-F238E27FC236}">
                <a16:creationId xmlns:a16="http://schemas.microsoft.com/office/drawing/2014/main" id="{1BDD9473-1974-422D-8BF3-E940D701B0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733" y="4522034"/>
            <a:ext cx="914400" cy="914400"/>
          </a:xfrm>
          <a:prstGeom prst="rect">
            <a:avLst/>
          </a:prstGeom>
        </p:spPr>
      </p:pic>
      <p:pic>
        <p:nvPicPr>
          <p:cNvPr id="50" name="Graphic 49" descr="Lightbulb">
            <a:extLst>
              <a:ext uri="{FF2B5EF4-FFF2-40B4-BE49-F238E27FC236}">
                <a16:creationId xmlns:a16="http://schemas.microsoft.com/office/drawing/2014/main" id="{0581C299-428B-41F6-81EE-4AEF9E1A1A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5733" y="5631372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929B74B-EDE7-4D18-AE15-BB59B292A92D}"/>
              </a:ext>
            </a:extLst>
          </p:cNvPr>
          <p:cNvSpPr txBox="1"/>
          <p:nvPr/>
        </p:nvSpPr>
        <p:spPr>
          <a:xfrm>
            <a:off x="1357507" y="3621388"/>
            <a:ext cx="2380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300" dirty="0">
                <a:solidFill>
                  <a:schemeClr val="bg1"/>
                </a:solidFill>
                <a:latin typeface="+mj-lt"/>
              </a:rPr>
              <a:t>EXPERTISE</a:t>
            </a:r>
          </a:p>
          <a:p>
            <a:r>
              <a:rPr lang="en-IN" dirty="0">
                <a:solidFill>
                  <a:schemeClr val="bg1"/>
                </a:solidFill>
                <a:latin typeface="+mj-lt"/>
              </a:rPr>
              <a:t>Manufacturing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E68754-1931-41C4-97F0-550D17C060CB}"/>
              </a:ext>
            </a:extLst>
          </p:cNvPr>
          <p:cNvSpPr txBox="1"/>
          <p:nvPr/>
        </p:nvSpPr>
        <p:spPr>
          <a:xfrm>
            <a:off x="1357506" y="4699483"/>
            <a:ext cx="302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300" dirty="0">
                <a:solidFill>
                  <a:schemeClr val="bg1"/>
                </a:solidFill>
                <a:latin typeface="+mj-lt"/>
              </a:rPr>
              <a:t>SATISFACTION RATING</a:t>
            </a:r>
          </a:p>
          <a:p>
            <a:r>
              <a:rPr lang="en-IN" dirty="0">
                <a:solidFill>
                  <a:schemeClr val="bg1"/>
                </a:solidFill>
                <a:latin typeface="+mj-lt"/>
              </a:rPr>
              <a:t>10.0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E47BA-0A06-4472-BAC8-6CADB98C45D5}"/>
              </a:ext>
            </a:extLst>
          </p:cNvPr>
          <p:cNvSpPr txBox="1"/>
          <p:nvPr/>
        </p:nvSpPr>
        <p:spPr>
          <a:xfrm>
            <a:off x="1357507" y="5777579"/>
            <a:ext cx="358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300" dirty="0">
                <a:solidFill>
                  <a:schemeClr val="bg1"/>
                </a:solidFill>
                <a:latin typeface="+mj-lt"/>
              </a:rPr>
              <a:t>FAST FACTS</a:t>
            </a:r>
          </a:p>
          <a:p>
            <a:r>
              <a:rPr lang="en-IN" dirty="0">
                <a:solidFill>
                  <a:schemeClr val="bg1"/>
                </a:solidFill>
                <a:latin typeface="+mj-lt"/>
              </a:rPr>
              <a:t>Founded in 1986 | 35 Resources |</a:t>
            </a:r>
            <a:br>
              <a:rPr lang="en-IN" dirty="0">
                <a:solidFill>
                  <a:schemeClr val="bg1"/>
                </a:solidFill>
                <a:latin typeface="+mj-lt"/>
              </a:rPr>
            </a:br>
            <a:r>
              <a:rPr lang="en-IN" dirty="0">
                <a:solidFill>
                  <a:schemeClr val="bg1"/>
                </a:solidFill>
                <a:latin typeface="+mj-lt"/>
              </a:rPr>
              <a:t>6 Projects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D0495F-418B-47B0-8912-67653AE56B8E}"/>
              </a:ext>
            </a:extLst>
          </p:cNvPr>
          <p:cNvGrpSpPr/>
          <p:nvPr/>
        </p:nvGrpSpPr>
        <p:grpSpPr>
          <a:xfrm>
            <a:off x="5001489" y="4806590"/>
            <a:ext cx="2039370" cy="457200"/>
            <a:chOff x="5001489" y="4806590"/>
            <a:chExt cx="2039370" cy="4572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015962-2360-49A1-B2F4-6BAA3A607BC8}"/>
                </a:ext>
              </a:extLst>
            </p:cNvPr>
            <p:cNvSpPr txBox="1"/>
            <p:nvPr/>
          </p:nvSpPr>
          <p:spPr>
            <a:xfrm>
              <a:off x="5452219" y="4886733"/>
              <a:ext cx="1588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spc="300" dirty="0">
                  <a:solidFill>
                    <a:srgbClr val="0096D6"/>
                  </a:solidFill>
                  <a:latin typeface="+mj-lt"/>
                </a:rPr>
                <a:t>FOCUS AREAS</a:t>
              </a:r>
              <a:endParaRPr lang="en-US" sz="1400" b="1" spc="300" dirty="0">
                <a:solidFill>
                  <a:srgbClr val="0096D6"/>
                </a:solidFill>
                <a:latin typeface="+mj-lt"/>
              </a:endParaRPr>
            </a:p>
          </p:txBody>
        </p:sp>
        <p:pic>
          <p:nvPicPr>
            <p:cNvPr id="15" name="Graphic 14" descr="Bullseye">
              <a:extLst>
                <a:ext uri="{FF2B5EF4-FFF2-40B4-BE49-F238E27FC236}">
                  <a16:creationId xmlns:a16="http://schemas.microsoft.com/office/drawing/2014/main" id="{88011518-3E02-4AB4-B925-8820151B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001489" y="4806590"/>
              <a:ext cx="457200" cy="4572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52A147-DFA3-4C08-AFF4-600E7FDA00A2}"/>
              </a:ext>
            </a:extLst>
          </p:cNvPr>
          <p:cNvGrpSpPr/>
          <p:nvPr/>
        </p:nvGrpSpPr>
        <p:grpSpPr>
          <a:xfrm>
            <a:off x="5331101" y="2466968"/>
            <a:ext cx="3303846" cy="2305264"/>
            <a:chOff x="5331101" y="2466968"/>
            <a:chExt cx="3303846" cy="23052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C329AD-12D7-4AE1-ACA2-AD8A7C2A39B0}"/>
                </a:ext>
              </a:extLst>
            </p:cNvPr>
            <p:cNvGrpSpPr/>
            <p:nvPr/>
          </p:nvGrpSpPr>
          <p:grpSpPr>
            <a:xfrm>
              <a:off x="5331101" y="2466968"/>
              <a:ext cx="3303846" cy="2202014"/>
              <a:chOff x="5331101" y="2466968"/>
              <a:chExt cx="3303846" cy="220201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1AEBF29-448B-40A1-83CB-4863FB942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31101" y="2466968"/>
                <a:ext cx="3303846" cy="2202014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B0FE7B-3EF8-4CB5-ACCD-1ABDC56856F5}"/>
                  </a:ext>
                </a:extLst>
              </p:cNvPr>
              <p:cNvSpPr/>
              <p:nvPr/>
            </p:nvSpPr>
            <p:spPr>
              <a:xfrm>
                <a:off x="8100023" y="3146210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DF7BE22-5764-434E-97A9-214A55C3DBB8}"/>
                  </a:ext>
                </a:extLst>
              </p:cNvPr>
              <p:cNvSpPr/>
              <p:nvPr/>
            </p:nvSpPr>
            <p:spPr>
              <a:xfrm>
                <a:off x="7410411" y="3187168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2EF20F2-F2DA-4E8F-937C-CA543D01E228}"/>
                  </a:ext>
                </a:extLst>
              </p:cNvPr>
              <p:cNvSpPr/>
              <p:nvPr/>
            </p:nvSpPr>
            <p:spPr>
              <a:xfrm>
                <a:off x="8416702" y="297280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47BB636-C84E-4344-8964-FD63ABE9CAC5}"/>
                  </a:ext>
                </a:extLst>
              </p:cNvPr>
              <p:cNvSpPr/>
              <p:nvPr/>
            </p:nvSpPr>
            <p:spPr>
              <a:xfrm>
                <a:off x="7900884" y="4142074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9B26F19-08A8-4BCF-BF06-096264AB1C5A}"/>
                  </a:ext>
                </a:extLst>
              </p:cNvPr>
              <p:cNvSpPr/>
              <p:nvPr/>
            </p:nvSpPr>
            <p:spPr>
              <a:xfrm>
                <a:off x="7954955" y="405361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ECC6ABA-6037-45A0-A5E3-A8C689D53C32}"/>
                  </a:ext>
                </a:extLst>
              </p:cNvPr>
              <p:cNvSpPr/>
              <p:nvPr/>
            </p:nvSpPr>
            <p:spPr>
              <a:xfrm>
                <a:off x="6869248" y="3917348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82B0BCC-8F9D-49BC-B3C7-100939645A5C}"/>
                  </a:ext>
                </a:extLst>
              </p:cNvPr>
              <p:cNvSpPr/>
              <p:nvPr/>
            </p:nvSpPr>
            <p:spPr>
              <a:xfrm>
                <a:off x="6829633" y="4054676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A5A34C0-4170-40F8-93DE-ECBD1311B994}"/>
                  </a:ext>
                </a:extLst>
              </p:cNvPr>
              <p:cNvSpPr/>
              <p:nvPr/>
            </p:nvSpPr>
            <p:spPr>
              <a:xfrm>
                <a:off x="5566314" y="347355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5B6A72E-7C0C-4BEA-8AFB-F5BAAB2EA8CC}"/>
                  </a:ext>
                </a:extLst>
              </p:cNvPr>
              <p:cNvSpPr/>
              <p:nvPr/>
            </p:nvSpPr>
            <p:spPr>
              <a:xfrm>
                <a:off x="7878650" y="2927876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A0D4EC-065F-42D4-B73E-769A495DB048}"/>
                </a:ext>
              </a:extLst>
            </p:cNvPr>
            <p:cNvSpPr txBox="1"/>
            <p:nvPr/>
          </p:nvSpPr>
          <p:spPr>
            <a:xfrm>
              <a:off x="6188762" y="4556788"/>
              <a:ext cx="24432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" dirty="0">
                  <a:latin typeface="+mj-lt"/>
                </a:rPr>
                <a:t>*Offshore locations in NOIDA, India and Chennai, India</a:t>
              </a:r>
              <a:endParaRPr lang="en-US" sz="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831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D221A57-B2D2-4C14-BE99-763D6471BE61}"/>
              </a:ext>
            </a:extLst>
          </p:cNvPr>
          <p:cNvGrpSpPr/>
          <p:nvPr/>
        </p:nvGrpSpPr>
        <p:grpSpPr>
          <a:xfrm>
            <a:off x="0" y="0"/>
            <a:ext cx="5514109" cy="6858000"/>
            <a:chOff x="0" y="0"/>
            <a:chExt cx="551410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EF6056-D6FE-405A-8C04-85E7ACCF6B1D}"/>
                </a:ext>
              </a:extLst>
            </p:cNvPr>
            <p:cNvGrpSpPr/>
            <p:nvPr/>
          </p:nvGrpSpPr>
          <p:grpSpPr>
            <a:xfrm>
              <a:off x="55420" y="0"/>
              <a:ext cx="5458689" cy="6858000"/>
              <a:chOff x="0" y="0"/>
              <a:chExt cx="5458689" cy="6858000"/>
            </a:xfrm>
            <a:solidFill>
              <a:schemeClr val="bg1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00DF9C-9871-4EBB-910D-2D9F379508AE}"/>
                  </a:ext>
                </a:extLst>
              </p:cNvPr>
              <p:cNvSpPr/>
              <p:nvPr/>
            </p:nvSpPr>
            <p:spPr>
              <a:xfrm>
                <a:off x="0" y="0"/>
                <a:ext cx="324196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>
                <a:extLst>
                  <a:ext uri="{FF2B5EF4-FFF2-40B4-BE49-F238E27FC236}">
                    <a16:creationId xmlns:a16="http://schemas.microsoft.com/office/drawing/2014/main" id="{FC0977C8-1D23-49C7-83A6-72A83777CEB5}"/>
                  </a:ext>
                </a:extLst>
              </p:cNvPr>
              <p:cNvSpPr/>
              <p:nvPr/>
            </p:nvSpPr>
            <p:spPr>
              <a:xfrm>
                <a:off x="3241961" y="0"/>
                <a:ext cx="2216728" cy="6858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5A3F4D-B1F7-4865-8659-E4FD208938DB}"/>
                </a:ext>
              </a:extLst>
            </p:cNvPr>
            <p:cNvGrpSpPr/>
            <p:nvPr/>
          </p:nvGrpSpPr>
          <p:grpSpPr>
            <a:xfrm>
              <a:off x="0" y="0"/>
              <a:ext cx="5458689" cy="6858000"/>
              <a:chOff x="0" y="0"/>
              <a:chExt cx="5458689" cy="6858000"/>
            </a:xfrm>
            <a:solidFill>
              <a:schemeClr val="accent2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1D8A2A-65F8-415C-A83F-007465D85B15}"/>
                  </a:ext>
                </a:extLst>
              </p:cNvPr>
              <p:cNvSpPr/>
              <p:nvPr/>
            </p:nvSpPr>
            <p:spPr>
              <a:xfrm>
                <a:off x="0" y="0"/>
                <a:ext cx="324196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56323171-D8C2-49E6-879A-9AB9013697D5}"/>
                  </a:ext>
                </a:extLst>
              </p:cNvPr>
              <p:cNvSpPr/>
              <p:nvPr/>
            </p:nvSpPr>
            <p:spPr>
              <a:xfrm>
                <a:off x="3241961" y="0"/>
                <a:ext cx="2216728" cy="6858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8771BD-5C65-4A18-B052-4EAD8A16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765" y="577042"/>
            <a:ext cx="6776578" cy="1142208"/>
          </a:xfrm>
        </p:spPr>
        <p:txBody>
          <a:bodyPr/>
          <a:lstStyle/>
          <a:p>
            <a:r>
              <a:rPr lang="en-IN" b="1" dirty="0"/>
              <a:t>Tried &amp; Trusted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5EFDC-36A2-4637-B179-92A61A24BE3C}"/>
              </a:ext>
            </a:extLst>
          </p:cNvPr>
          <p:cNvSpPr txBox="1"/>
          <p:nvPr/>
        </p:nvSpPr>
        <p:spPr>
          <a:xfrm>
            <a:off x="11790218" y="6557943"/>
            <a:ext cx="23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CA54FC-425A-4D5B-AA4F-DBF4D34642BC}" type="slidenum">
              <a:rPr lang="en-US" sz="1200" smtClean="0">
                <a:solidFill>
                  <a:schemeClr val="bg1"/>
                </a:solidFill>
                <a:latin typeface="+mj-lt"/>
              </a:rPr>
              <a:t>2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4131AD-94D8-4826-8F40-C743258A1CF4}"/>
              </a:ext>
            </a:extLst>
          </p:cNvPr>
          <p:cNvGrpSpPr/>
          <p:nvPr/>
        </p:nvGrpSpPr>
        <p:grpSpPr>
          <a:xfrm>
            <a:off x="249382" y="2043545"/>
            <a:ext cx="3602181" cy="914400"/>
            <a:chOff x="249382" y="2043545"/>
            <a:chExt cx="3602181" cy="914400"/>
          </a:xfrm>
        </p:grpSpPr>
        <p:pic>
          <p:nvPicPr>
            <p:cNvPr id="40" name="Graphic 39" descr="Stopwatch">
              <a:extLst>
                <a:ext uri="{FF2B5EF4-FFF2-40B4-BE49-F238E27FC236}">
                  <a16:creationId xmlns:a16="http://schemas.microsoft.com/office/drawing/2014/main" id="{283019A8-EF97-4A2E-855D-3B7BD576B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382" y="2043545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F73A5F-0867-4B24-9AA4-FCABCA495DA1}"/>
                </a:ext>
              </a:extLst>
            </p:cNvPr>
            <p:cNvSpPr txBox="1"/>
            <p:nvPr/>
          </p:nvSpPr>
          <p:spPr>
            <a:xfrm>
              <a:off x="1260766" y="2177579"/>
              <a:ext cx="2590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spc="300" dirty="0">
                  <a:solidFill>
                    <a:schemeClr val="bg1"/>
                  </a:solidFill>
                  <a:latin typeface="+mj-lt"/>
                </a:rPr>
                <a:t>AVG. DEPLOYMENT</a:t>
              </a:r>
            </a:p>
            <a:p>
              <a:r>
                <a:rPr lang="en-IN" dirty="0">
                  <a:solidFill>
                    <a:schemeClr val="bg1"/>
                  </a:solidFill>
                  <a:latin typeface="+mj-lt"/>
                </a:rPr>
                <a:t>16 - 32 Weeks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069233-FF79-4A37-ADF8-67AFC870973E}"/>
              </a:ext>
            </a:extLst>
          </p:cNvPr>
          <p:cNvGrpSpPr/>
          <p:nvPr/>
        </p:nvGrpSpPr>
        <p:grpSpPr>
          <a:xfrm>
            <a:off x="249382" y="3745257"/>
            <a:ext cx="3391709" cy="914400"/>
            <a:chOff x="249382" y="3745257"/>
            <a:chExt cx="3391709" cy="914400"/>
          </a:xfrm>
        </p:grpSpPr>
        <p:pic>
          <p:nvPicPr>
            <p:cNvPr id="44" name="Graphic 43" descr="Play">
              <a:extLst>
                <a:ext uri="{FF2B5EF4-FFF2-40B4-BE49-F238E27FC236}">
                  <a16:creationId xmlns:a16="http://schemas.microsoft.com/office/drawing/2014/main" id="{554031E9-AC54-4FA9-A806-281544A68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82" y="3745257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22A8A-B1E2-48E9-BE4B-69987E24F317}"/>
                </a:ext>
              </a:extLst>
            </p:cNvPr>
            <p:cNvSpPr txBox="1"/>
            <p:nvPr/>
          </p:nvSpPr>
          <p:spPr>
            <a:xfrm>
              <a:off x="1260767" y="3875819"/>
              <a:ext cx="2380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spc="300" dirty="0">
                  <a:solidFill>
                    <a:schemeClr val="bg1"/>
                  </a:solidFill>
                  <a:latin typeface="+mj-lt"/>
                </a:rPr>
                <a:t>LIVE INSTANCES</a:t>
              </a:r>
            </a:p>
            <a:p>
              <a:r>
                <a:rPr lang="en-IN" dirty="0">
                  <a:solidFill>
                    <a:schemeClr val="bg1"/>
                  </a:solidFill>
                  <a:latin typeface="+mj-lt"/>
                </a:rPr>
                <a:t>15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F2495A-6F04-42A0-BDE8-DF5A70CC56ED}"/>
              </a:ext>
            </a:extLst>
          </p:cNvPr>
          <p:cNvGrpSpPr/>
          <p:nvPr/>
        </p:nvGrpSpPr>
        <p:grpSpPr>
          <a:xfrm>
            <a:off x="249382" y="5477073"/>
            <a:ext cx="3948545" cy="914400"/>
            <a:chOff x="249382" y="5477073"/>
            <a:chExt cx="3948545" cy="914400"/>
          </a:xfrm>
        </p:grpSpPr>
        <p:pic>
          <p:nvPicPr>
            <p:cNvPr id="42" name="Graphic 41" descr="Handshake">
              <a:extLst>
                <a:ext uri="{FF2B5EF4-FFF2-40B4-BE49-F238E27FC236}">
                  <a16:creationId xmlns:a16="http://schemas.microsoft.com/office/drawing/2014/main" id="{E1ECD3FA-2F17-4FEE-8E4B-821FF0618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82" y="5477073"/>
              <a:ext cx="914400" cy="9144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A49958-22F8-4784-BF00-A3FC0C80458E}"/>
                </a:ext>
              </a:extLst>
            </p:cNvPr>
            <p:cNvSpPr txBox="1"/>
            <p:nvPr/>
          </p:nvSpPr>
          <p:spPr>
            <a:xfrm>
              <a:off x="1260767" y="5611107"/>
              <a:ext cx="2937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spc="300" dirty="0">
                  <a:solidFill>
                    <a:schemeClr val="bg1"/>
                  </a:solidFill>
                  <a:latin typeface="+mj-lt"/>
                </a:rPr>
                <a:t>EMPLOYEES ENABLED</a:t>
              </a:r>
            </a:p>
            <a:p>
              <a:r>
                <a:rPr lang="en-IN" dirty="0">
                  <a:solidFill>
                    <a:schemeClr val="bg1"/>
                  </a:solidFill>
                  <a:latin typeface="+mj-lt"/>
                </a:rPr>
                <a:t>3,000+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B2260D-D3D3-491C-860D-F768536767EA}"/>
              </a:ext>
            </a:extLst>
          </p:cNvPr>
          <p:cNvCxnSpPr/>
          <p:nvPr/>
        </p:nvCxnSpPr>
        <p:spPr>
          <a:xfrm>
            <a:off x="9289664" y="2712401"/>
            <a:ext cx="0" cy="2929691"/>
          </a:xfrm>
          <a:prstGeom prst="line">
            <a:avLst/>
          </a:prstGeom>
          <a:ln>
            <a:solidFill>
              <a:srgbClr val="009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86597E-96B2-4075-9A8B-B14BE432C7F0}"/>
              </a:ext>
            </a:extLst>
          </p:cNvPr>
          <p:cNvCxnSpPr/>
          <p:nvPr/>
        </p:nvCxnSpPr>
        <p:spPr>
          <a:xfrm>
            <a:off x="7068650" y="2712401"/>
            <a:ext cx="0" cy="2929691"/>
          </a:xfrm>
          <a:prstGeom prst="line">
            <a:avLst/>
          </a:prstGeom>
          <a:ln>
            <a:solidFill>
              <a:srgbClr val="009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Image result for mylan logo">
            <a:extLst>
              <a:ext uri="{FF2B5EF4-FFF2-40B4-BE49-F238E27FC236}">
                <a16:creationId xmlns:a16="http://schemas.microsoft.com/office/drawing/2014/main" id="{40DB6DF0-6168-403D-853E-70372212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67" y="2043545"/>
            <a:ext cx="1919130" cy="79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12F8265-E0E3-40EF-A13C-F7194A3795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32" y="2124686"/>
            <a:ext cx="1747439" cy="54519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07CD94E-FBF2-4F93-9FE2-6CD249CA4F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67" y="2194857"/>
            <a:ext cx="1889338" cy="40485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C24BB71-D975-40B1-8C11-81C9CFCD8DFE}"/>
              </a:ext>
            </a:extLst>
          </p:cNvPr>
          <p:cNvSpPr txBox="1"/>
          <p:nvPr/>
        </p:nvSpPr>
        <p:spPr>
          <a:xfrm>
            <a:off x="5012972" y="2863702"/>
            <a:ext cx="1878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</a:rPr>
              <a:t>Harmonized </a:t>
            </a:r>
            <a:r>
              <a:rPr lang="en-IN" dirty="0">
                <a:latin typeface="+mj-lt"/>
              </a:rPr>
              <a:t>processes under one umbrella</a:t>
            </a:r>
            <a:br>
              <a:rPr lang="en-IN" dirty="0">
                <a:latin typeface="+mj-lt"/>
              </a:rPr>
            </a:br>
            <a:br>
              <a:rPr lang="en-IN" dirty="0">
                <a:latin typeface="+mj-lt"/>
              </a:rPr>
            </a:br>
            <a:r>
              <a:rPr lang="en-IN" b="1" dirty="0">
                <a:latin typeface="+mj-lt"/>
              </a:rPr>
              <a:t>Eliminated </a:t>
            </a:r>
            <a:r>
              <a:rPr lang="en-IN" dirty="0">
                <a:latin typeface="+mj-lt"/>
              </a:rPr>
              <a:t>swivel-chair interfaces</a:t>
            </a:r>
            <a:endParaRPr lang="en-US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FD257C-B7A0-4DD5-8BCF-241AE020B760}"/>
              </a:ext>
            </a:extLst>
          </p:cNvPr>
          <p:cNvSpPr txBox="1"/>
          <p:nvPr/>
        </p:nvSpPr>
        <p:spPr>
          <a:xfrm>
            <a:off x="7317972" y="2863702"/>
            <a:ext cx="1878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</a:rPr>
              <a:t>Branded </a:t>
            </a:r>
            <a:r>
              <a:rPr lang="en-IN" dirty="0">
                <a:latin typeface="+mj-lt"/>
              </a:rPr>
              <a:t>a full-cycle, customized sales</a:t>
            </a:r>
            <a:r>
              <a:rPr lang="en-IN" b="1" dirty="0">
                <a:latin typeface="+mj-lt"/>
              </a:rPr>
              <a:t> </a:t>
            </a:r>
            <a:r>
              <a:rPr lang="en-IN" dirty="0">
                <a:latin typeface="+mj-lt"/>
              </a:rPr>
              <a:t>process</a:t>
            </a:r>
            <a:br>
              <a:rPr lang="en-IN" dirty="0">
                <a:latin typeface="+mj-lt"/>
              </a:rPr>
            </a:br>
            <a:br>
              <a:rPr lang="en-IN" dirty="0">
                <a:latin typeface="+mj-lt"/>
              </a:rPr>
            </a:br>
            <a:r>
              <a:rPr lang="en-IN" b="1" dirty="0">
                <a:latin typeface="+mj-lt"/>
              </a:rPr>
              <a:t>Reduced </a:t>
            </a:r>
            <a:r>
              <a:rPr lang="en-IN" dirty="0">
                <a:latin typeface="+mj-lt"/>
              </a:rPr>
              <a:t>response time to customers</a:t>
            </a:r>
            <a:endParaRPr lang="en-US" dirty="0"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1033D6-6DD9-4FB1-ABE5-013BD08CD911}"/>
              </a:ext>
            </a:extLst>
          </p:cNvPr>
          <p:cNvSpPr txBox="1"/>
          <p:nvPr/>
        </p:nvSpPr>
        <p:spPr>
          <a:xfrm>
            <a:off x="9538985" y="2863702"/>
            <a:ext cx="2088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</a:rPr>
              <a:t>Unified </a:t>
            </a:r>
            <a:r>
              <a:rPr lang="en-IN" dirty="0">
                <a:latin typeface="+mj-lt"/>
              </a:rPr>
              <a:t>global Salesforce reporting across orgs.</a:t>
            </a:r>
            <a:br>
              <a:rPr lang="en-IN" dirty="0">
                <a:latin typeface="+mj-lt"/>
              </a:rPr>
            </a:br>
            <a:br>
              <a:rPr lang="en-IN" dirty="0">
                <a:latin typeface="+mj-lt"/>
              </a:rPr>
            </a:br>
            <a:r>
              <a:rPr lang="en-IN" b="1" dirty="0">
                <a:latin typeface="+mj-lt"/>
              </a:rPr>
              <a:t>Provided </a:t>
            </a:r>
            <a:r>
              <a:rPr lang="en-IN" dirty="0">
                <a:latin typeface="+mj-lt"/>
              </a:rPr>
              <a:t>visibility into divisional sales data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23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63CCCCD-7717-4719-8417-06FC95FFF71B}"/>
              </a:ext>
            </a:extLst>
          </p:cNvPr>
          <p:cNvGrpSpPr/>
          <p:nvPr/>
        </p:nvGrpSpPr>
        <p:grpSpPr>
          <a:xfrm>
            <a:off x="0" y="0"/>
            <a:ext cx="5514109" cy="6858000"/>
            <a:chOff x="0" y="0"/>
            <a:chExt cx="551410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FF9DBE-C951-4AA3-A6E8-CEDA9ED8E67A}"/>
                </a:ext>
              </a:extLst>
            </p:cNvPr>
            <p:cNvGrpSpPr/>
            <p:nvPr/>
          </p:nvGrpSpPr>
          <p:grpSpPr>
            <a:xfrm>
              <a:off x="55420" y="0"/>
              <a:ext cx="5458689" cy="6858000"/>
              <a:chOff x="0" y="0"/>
              <a:chExt cx="5458689" cy="6858000"/>
            </a:xfrm>
            <a:solidFill>
              <a:schemeClr val="bg1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11201D-236A-4D8F-B85F-3C9D88AA5DB3}"/>
                  </a:ext>
                </a:extLst>
              </p:cNvPr>
              <p:cNvSpPr/>
              <p:nvPr/>
            </p:nvSpPr>
            <p:spPr>
              <a:xfrm>
                <a:off x="0" y="0"/>
                <a:ext cx="324196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>
                <a:extLst>
                  <a:ext uri="{FF2B5EF4-FFF2-40B4-BE49-F238E27FC236}">
                    <a16:creationId xmlns:a16="http://schemas.microsoft.com/office/drawing/2014/main" id="{54779C22-F67B-4456-A988-0D92EACB50F0}"/>
                  </a:ext>
                </a:extLst>
              </p:cNvPr>
              <p:cNvSpPr/>
              <p:nvPr/>
            </p:nvSpPr>
            <p:spPr>
              <a:xfrm>
                <a:off x="3241961" y="0"/>
                <a:ext cx="2216728" cy="6858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C63936-8868-413A-ABD0-5EEFA4C34226}"/>
                </a:ext>
              </a:extLst>
            </p:cNvPr>
            <p:cNvGrpSpPr/>
            <p:nvPr/>
          </p:nvGrpSpPr>
          <p:grpSpPr>
            <a:xfrm>
              <a:off x="0" y="0"/>
              <a:ext cx="5458689" cy="6858000"/>
              <a:chOff x="0" y="0"/>
              <a:chExt cx="5458689" cy="68580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5921D6-78A6-4E32-9265-3C3CC00A3AAD}"/>
                  </a:ext>
                </a:extLst>
              </p:cNvPr>
              <p:cNvSpPr/>
              <p:nvPr/>
            </p:nvSpPr>
            <p:spPr>
              <a:xfrm>
                <a:off x="0" y="0"/>
                <a:ext cx="324196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FE7E68F5-3219-41EC-A453-02927C17BCAA}"/>
                  </a:ext>
                </a:extLst>
              </p:cNvPr>
              <p:cNvSpPr/>
              <p:nvPr/>
            </p:nvSpPr>
            <p:spPr>
              <a:xfrm>
                <a:off x="3241961" y="0"/>
                <a:ext cx="2216728" cy="6858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68D1EC73-6E6F-4673-BDAF-78637EA4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765" y="577042"/>
            <a:ext cx="6776578" cy="1142208"/>
          </a:xfrm>
        </p:spPr>
        <p:txBody>
          <a:bodyPr/>
          <a:lstStyle/>
          <a:p>
            <a:r>
              <a:rPr lang="en-IN" b="1" dirty="0"/>
              <a:t>Customer Success Story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4AD20-A262-4C23-BD70-969586B77A52}"/>
              </a:ext>
            </a:extLst>
          </p:cNvPr>
          <p:cNvSpPr txBox="1"/>
          <p:nvPr/>
        </p:nvSpPr>
        <p:spPr>
          <a:xfrm>
            <a:off x="11790218" y="6557943"/>
            <a:ext cx="23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CA54FC-425A-4D5B-AA4F-DBF4D34642BC}" type="slidenum">
              <a:rPr lang="en-US" sz="1200" smtClean="0">
                <a:solidFill>
                  <a:schemeClr val="bg1"/>
                </a:solidFill>
                <a:latin typeface="+mj-lt"/>
              </a:rPr>
              <a:t>3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CD052-E6AB-4CB1-8FA0-39EE219F9990}"/>
              </a:ext>
            </a:extLst>
          </p:cNvPr>
          <p:cNvGrpSpPr/>
          <p:nvPr/>
        </p:nvGrpSpPr>
        <p:grpSpPr>
          <a:xfrm>
            <a:off x="0" y="1885072"/>
            <a:ext cx="4308765" cy="1336964"/>
            <a:chOff x="0" y="1885072"/>
            <a:chExt cx="4308765" cy="1336964"/>
          </a:xfrm>
        </p:grpSpPr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CDD24390-A7CB-4C76-B9F4-BA729EB55FEE}"/>
                </a:ext>
              </a:extLst>
            </p:cNvPr>
            <p:cNvSpPr/>
            <p:nvPr/>
          </p:nvSpPr>
          <p:spPr>
            <a:xfrm>
              <a:off x="3876615" y="1885072"/>
              <a:ext cx="432150" cy="133696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1647B89-DBBB-48AF-B58B-8D72001D8FF6}"/>
                </a:ext>
              </a:extLst>
            </p:cNvPr>
            <p:cNvSpPr/>
            <p:nvPr/>
          </p:nvSpPr>
          <p:spPr>
            <a:xfrm>
              <a:off x="0" y="1885072"/>
              <a:ext cx="3876615" cy="1336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" descr="Image result for mylan logo">
            <a:extLst>
              <a:ext uri="{FF2B5EF4-FFF2-40B4-BE49-F238E27FC236}">
                <a16:creationId xmlns:a16="http://schemas.microsoft.com/office/drawing/2014/main" id="{074D8122-06DD-4564-AFD4-9CB31421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0" y="1987494"/>
            <a:ext cx="3208714" cy="133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ED9C2F6-626A-43B7-B0C1-D904872AEA1C}"/>
              </a:ext>
            </a:extLst>
          </p:cNvPr>
          <p:cNvGrpSpPr/>
          <p:nvPr/>
        </p:nvGrpSpPr>
        <p:grpSpPr>
          <a:xfrm>
            <a:off x="272478" y="3340675"/>
            <a:ext cx="3424027" cy="914400"/>
            <a:chOff x="452588" y="3340675"/>
            <a:chExt cx="3424027" cy="914400"/>
          </a:xfrm>
        </p:grpSpPr>
        <p:pic>
          <p:nvPicPr>
            <p:cNvPr id="26" name="Graphic 25" descr="Factory">
              <a:extLst>
                <a:ext uri="{FF2B5EF4-FFF2-40B4-BE49-F238E27FC236}">
                  <a16:creationId xmlns:a16="http://schemas.microsoft.com/office/drawing/2014/main" id="{8942AF4A-9FCA-4394-A5AE-D811B3AB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2588" y="3340675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89058E-C43F-4813-9909-2C687C03912E}"/>
                </a:ext>
              </a:extLst>
            </p:cNvPr>
            <p:cNvSpPr txBox="1"/>
            <p:nvPr/>
          </p:nvSpPr>
          <p:spPr>
            <a:xfrm>
              <a:off x="1496291" y="3474710"/>
              <a:ext cx="2380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spc="300" dirty="0">
                  <a:solidFill>
                    <a:schemeClr val="bg1"/>
                  </a:solidFill>
                  <a:latin typeface="+mj-lt"/>
                </a:rPr>
                <a:t>INDUSTRY</a:t>
              </a:r>
            </a:p>
            <a:p>
              <a:r>
                <a:rPr lang="en-IN" dirty="0">
                  <a:solidFill>
                    <a:schemeClr val="bg1"/>
                  </a:solidFill>
                  <a:latin typeface="+mj-lt"/>
                </a:rPr>
                <a:t>Pharmaceuticals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BEA649-DC89-40D5-93D1-9B61B003E288}"/>
              </a:ext>
            </a:extLst>
          </p:cNvPr>
          <p:cNvGrpSpPr/>
          <p:nvPr/>
        </p:nvGrpSpPr>
        <p:grpSpPr>
          <a:xfrm>
            <a:off x="258620" y="4651748"/>
            <a:ext cx="3856177" cy="914400"/>
            <a:chOff x="452588" y="4651748"/>
            <a:chExt cx="3856177" cy="914400"/>
          </a:xfrm>
        </p:grpSpPr>
        <p:pic>
          <p:nvPicPr>
            <p:cNvPr id="28" name="Graphic 27" descr="Building">
              <a:extLst>
                <a:ext uri="{FF2B5EF4-FFF2-40B4-BE49-F238E27FC236}">
                  <a16:creationId xmlns:a16="http://schemas.microsoft.com/office/drawing/2014/main" id="{E2180C56-9D37-40E6-B95D-65F79237F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588" y="4651748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9A035D-314D-488D-8197-2CDD7AA06FF6}"/>
                </a:ext>
              </a:extLst>
            </p:cNvPr>
            <p:cNvSpPr txBox="1"/>
            <p:nvPr/>
          </p:nvSpPr>
          <p:spPr>
            <a:xfrm>
              <a:off x="1502383" y="4785783"/>
              <a:ext cx="280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spc="300" dirty="0">
                  <a:solidFill>
                    <a:schemeClr val="bg1"/>
                  </a:solidFill>
                  <a:latin typeface="+mj-lt"/>
                </a:rPr>
                <a:t>SEGMENT</a:t>
              </a:r>
            </a:p>
            <a:p>
              <a:r>
                <a:rPr lang="en-IN" dirty="0">
                  <a:solidFill>
                    <a:schemeClr val="bg1"/>
                  </a:solidFill>
                  <a:latin typeface="+mj-lt"/>
                </a:rPr>
                <a:t>Generic Drug Manufacturing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9BE651-7F9B-471D-974A-902CE8842F2D}"/>
              </a:ext>
            </a:extLst>
          </p:cNvPr>
          <p:cNvGrpSpPr/>
          <p:nvPr/>
        </p:nvGrpSpPr>
        <p:grpSpPr>
          <a:xfrm>
            <a:off x="382286" y="5964361"/>
            <a:ext cx="3732512" cy="646331"/>
            <a:chOff x="576253" y="5964361"/>
            <a:chExt cx="3732512" cy="646331"/>
          </a:xfrm>
        </p:grpSpPr>
        <p:pic>
          <p:nvPicPr>
            <p:cNvPr id="29" name="Picture 2" descr="Image result for cloud icon">
              <a:extLst>
                <a:ext uri="{FF2B5EF4-FFF2-40B4-BE49-F238E27FC236}">
                  <a16:creationId xmlns:a16="http://schemas.microsoft.com/office/drawing/2014/main" id="{8CFE88BB-4829-4227-8117-4EB8DA835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330"/>
            <a:stretch/>
          </p:blipFill>
          <p:spPr bwMode="auto">
            <a:xfrm>
              <a:off x="576253" y="6112073"/>
              <a:ext cx="667071" cy="350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2F65C2-76DD-4F96-975B-40745FA93F4D}"/>
                </a:ext>
              </a:extLst>
            </p:cNvPr>
            <p:cNvSpPr txBox="1"/>
            <p:nvPr/>
          </p:nvSpPr>
          <p:spPr>
            <a:xfrm>
              <a:off x="1502383" y="5964361"/>
              <a:ext cx="280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spc="300" dirty="0">
                  <a:solidFill>
                    <a:schemeClr val="bg1"/>
                  </a:solidFill>
                  <a:latin typeface="+mj-lt"/>
                </a:rPr>
                <a:t>CLOUDS</a:t>
              </a:r>
            </a:p>
            <a:p>
              <a:r>
                <a:rPr lang="en-IN" dirty="0">
                  <a:solidFill>
                    <a:schemeClr val="bg1"/>
                  </a:solidFill>
                  <a:latin typeface="+mj-lt"/>
                </a:rPr>
                <a:t>Sales Cloud, Service Cloud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47D2AE-60D2-4373-BCF3-C909EB2CA21B}"/>
              </a:ext>
            </a:extLst>
          </p:cNvPr>
          <p:cNvCxnSpPr/>
          <p:nvPr/>
        </p:nvCxnSpPr>
        <p:spPr>
          <a:xfrm>
            <a:off x="9289664" y="2712401"/>
            <a:ext cx="0" cy="2929691"/>
          </a:xfrm>
          <a:prstGeom prst="line">
            <a:avLst/>
          </a:prstGeom>
          <a:ln>
            <a:solidFill>
              <a:srgbClr val="009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7EA9E0-98DE-4D94-AFDD-B195B0C13F90}"/>
              </a:ext>
            </a:extLst>
          </p:cNvPr>
          <p:cNvGrpSpPr/>
          <p:nvPr/>
        </p:nvGrpSpPr>
        <p:grpSpPr>
          <a:xfrm>
            <a:off x="4951346" y="1888718"/>
            <a:ext cx="1878175" cy="457200"/>
            <a:chOff x="5012972" y="1926385"/>
            <a:chExt cx="1878175" cy="457200"/>
          </a:xfrm>
        </p:grpSpPr>
        <p:pic>
          <p:nvPicPr>
            <p:cNvPr id="41" name="Picture 2" descr="Image result for challenge icon">
              <a:extLst>
                <a:ext uri="{FF2B5EF4-FFF2-40B4-BE49-F238E27FC236}">
                  <a16:creationId xmlns:a16="http://schemas.microsoft.com/office/drawing/2014/main" id="{87DBE894-A64C-451D-A394-33C1337F5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972" y="192638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BCC428-883B-48E2-94D2-C0F0E40C1809}"/>
                </a:ext>
              </a:extLst>
            </p:cNvPr>
            <p:cNvSpPr txBox="1"/>
            <p:nvPr/>
          </p:nvSpPr>
          <p:spPr>
            <a:xfrm>
              <a:off x="5513847" y="2001097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spc="300" dirty="0">
                  <a:solidFill>
                    <a:srgbClr val="0096D6"/>
                  </a:solidFill>
                  <a:latin typeface="+mj-lt"/>
                </a:rPr>
                <a:t>CHALLENGE</a:t>
              </a:r>
              <a:endParaRPr lang="en-US" sz="1400" b="1" spc="300" dirty="0">
                <a:solidFill>
                  <a:srgbClr val="0096D6"/>
                </a:solidFill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2EBB103-D2E1-467A-AB36-2590DD0D3830}"/>
              </a:ext>
            </a:extLst>
          </p:cNvPr>
          <p:cNvGrpSpPr/>
          <p:nvPr/>
        </p:nvGrpSpPr>
        <p:grpSpPr>
          <a:xfrm>
            <a:off x="7313077" y="1885072"/>
            <a:ext cx="1739340" cy="457200"/>
            <a:chOff x="7761537" y="1926385"/>
            <a:chExt cx="1739340" cy="457200"/>
          </a:xfrm>
        </p:grpSpPr>
        <p:pic>
          <p:nvPicPr>
            <p:cNvPr id="44" name="Picture 4" descr="Image result for solution icon">
              <a:extLst>
                <a:ext uri="{FF2B5EF4-FFF2-40B4-BE49-F238E27FC236}">
                  <a16:creationId xmlns:a16="http://schemas.microsoft.com/office/drawing/2014/main" id="{3E29AA1B-285B-4395-854E-E63AEDFBB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537" y="192638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0751DB-6781-4098-BF38-01CF4D2B4389}"/>
                </a:ext>
              </a:extLst>
            </p:cNvPr>
            <p:cNvSpPr txBox="1"/>
            <p:nvPr/>
          </p:nvSpPr>
          <p:spPr>
            <a:xfrm>
              <a:off x="8274579" y="2001097"/>
              <a:ext cx="1226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spc="300" dirty="0">
                  <a:solidFill>
                    <a:srgbClr val="0096D6"/>
                  </a:solidFill>
                  <a:latin typeface="+mj-lt"/>
                </a:rPr>
                <a:t>SOLUTION</a:t>
              </a:r>
              <a:endParaRPr lang="en-US" sz="1400" b="1" spc="300" dirty="0">
                <a:solidFill>
                  <a:srgbClr val="0096D6"/>
                </a:solidFill>
                <a:latin typeface="+mj-lt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29F93C9-ED8B-4342-9236-558C11A40351}"/>
              </a:ext>
            </a:extLst>
          </p:cNvPr>
          <p:cNvGrpSpPr/>
          <p:nvPr/>
        </p:nvGrpSpPr>
        <p:grpSpPr>
          <a:xfrm>
            <a:off x="9840783" y="1901801"/>
            <a:ext cx="1458369" cy="365760"/>
            <a:chOff x="10612519" y="1972105"/>
            <a:chExt cx="1458369" cy="365760"/>
          </a:xfrm>
        </p:grpSpPr>
        <p:pic>
          <p:nvPicPr>
            <p:cNvPr id="47" name="Picture 6" descr="Related image">
              <a:extLst>
                <a:ext uri="{FF2B5EF4-FFF2-40B4-BE49-F238E27FC236}">
                  <a16:creationId xmlns:a16="http://schemas.microsoft.com/office/drawing/2014/main" id="{01436740-C9C4-413B-9A13-5D893AAF5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2519" y="1972105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DA7382-E44F-4864-A10B-BA3F4457D61C}"/>
                </a:ext>
              </a:extLst>
            </p:cNvPr>
            <p:cNvSpPr txBox="1"/>
            <p:nvPr/>
          </p:nvSpPr>
          <p:spPr>
            <a:xfrm>
              <a:off x="11020344" y="2001097"/>
              <a:ext cx="1050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spc="300" dirty="0">
                  <a:solidFill>
                    <a:srgbClr val="0096D6"/>
                  </a:solidFill>
                  <a:latin typeface="+mj-lt"/>
                </a:rPr>
                <a:t>RESULTS</a:t>
              </a:r>
              <a:endParaRPr lang="en-US" sz="1400" b="1" spc="300" dirty="0">
                <a:solidFill>
                  <a:srgbClr val="0096D6"/>
                </a:solidFill>
                <a:latin typeface="+mj-lt"/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6D9512-B649-4E15-A55B-A87191F3591D}"/>
              </a:ext>
            </a:extLst>
          </p:cNvPr>
          <p:cNvCxnSpPr/>
          <p:nvPr/>
        </p:nvCxnSpPr>
        <p:spPr>
          <a:xfrm>
            <a:off x="7068650" y="2712401"/>
            <a:ext cx="0" cy="2929691"/>
          </a:xfrm>
          <a:prstGeom prst="line">
            <a:avLst/>
          </a:prstGeom>
          <a:ln>
            <a:solidFill>
              <a:srgbClr val="009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B3A92EC-9139-4BB0-8CD3-668AF86A9199}"/>
              </a:ext>
            </a:extLst>
          </p:cNvPr>
          <p:cNvSpPr txBox="1"/>
          <p:nvPr/>
        </p:nvSpPr>
        <p:spPr>
          <a:xfrm>
            <a:off x="5012972" y="2863702"/>
            <a:ext cx="1878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</a:rPr>
              <a:t>Disparate source systems</a:t>
            </a:r>
            <a:r>
              <a:rPr lang="en-IN" dirty="0">
                <a:latin typeface="+mj-lt"/>
              </a:rPr>
              <a:t> with </a:t>
            </a:r>
            <a:r>
              <a:rPr lang="en-IN" b="1" dirty="0">
                <a:latin typeface="+mj-lt"/>
              </a:rPr>
              <a:t>no unified solution</a:t>
            </a:r>
            <a:r>
              <a:rPr lang="en-IN" dirty="0">
                <a:latin typeface="+mj-lt"/>
              </a:rPr>
              <a:t> for global needs</a:t>
            </a:r>
            <a:endParaRPr lang="en-US" dirty="0"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0D0FF8-DB02-4F49-A9AA-63D36C242053}"/>
              </a:ext>
            </a:extLst>
          </p:cNvPr>
          <p:cNvSpPr txBox="1"/>
          <p:nvPr/>
        </p:nvSpPr>
        <p:spPr>
          <a:xfrm>
            <a:off x="7408247" y="2863702"/>
            <a:ext cx="1881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</a:rPr>
              <a:t>Cloud-enabled </a:t>
            </a:r>
            <a:br>
              <a:rPr lang="en-IN" b="1" dirty="0">
                <a:latin typeface="+mj-lt"/>
              </a:rPr>
            </a:br>
            <a:r>
              <a:rPr lang="en-IN" dirty="0">
                <a:latin typeface="+mj-lt"/>
              </a:rPr>
              <a:t>solution with </a:t>
            </a:r>
            <a:r>
              <a:rPr lang="en-IN" b="1" dirty="0">
                <a:latin typeface="+mj-lt"/>
              </a:rPr>
              <a:t>standardized business process implementation</a:t>
            </a:r>
            <a:endParaRPr lang="en-US" b="1" dirty="0"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597D68-F07B-42C2-9C1D-E06D3D0A2FEB}"/>
              </a:ext>
            </a:extLst>
          </p:cNvPr>
          <p:cNvSpPr txBox="1"/>
          <p:nvPr/>
        </p:nvSpPr>
        <p:spPr>
          <a:xfrm>
            <a:off x="9629260" y="2857464"/>
            <a:ext cx="1881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</a:rPr>
              <a:t>Improved market share</a:t>
            </a:r>
            <a:r>
              <a:rPr lang="en-IN" dirty="0">
                <a:latin typeface="+mj-lt"/>
              </a:rPr>
              <a:t> by creating opportunities directly from product launches, and </a:t>
            </a:r>
            <a:r>
              <a:rPr lang="en-IN" b="1" dirty="0">
                <a:latin typeface="+mj-lt"/>
              </a:rPr>
              <a:t>reduced response time to customers</a:t>
            </a:r>
            <a:r>
              <a:rPr lang="en-IN" dirty="0">
                <a:latin typeface="+mj-lt"/>
              </a:rPr>
              <a:t>, which garnered a lot of goodwill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657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F352A1-D41D-45AA-99CE-E1E74AC88AFC}"/>
              </a:ext>
            </a:extLst>
          </p:cNvPr>
          <p:cNvGrpSpPr/>
          <p:nvPr/>
        </p:nvGrpSpPr>
        <p:grpSpPr>
          <a:xfrm>
            <a:off x="0" y="0"/>
            <a:ext cx="5514109" cy="6858000"/>
            <a:chOff x="0" y="0"/>
            <a:chExt cx="551410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B40C44-1A96-461A-B486-EBF59CD9493C}"/>
                </a:ext>
              </a:extLst>
            </p:cNvPr>
            <p:cNvGrpSpPr/>
            <p:nvPr/>
          </p:nvGrpSpPr>
          <p:grpSpPr>
            <a:xfrm>
              <a:off x="55420" y="0"/>
              <a:ext cx="5458689" cy="6858000"/>
              <a:chOff x="0" y="0"/>
              <a:chExt cx="5458689" cy="6858000"/>
            </a:xfrm>
            <a:solidFill>
              <a:schemeClr val="bg1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4AE390-AA35-4E68-8AFD-F2B6C317F1C2}"/>
                  </a:ext>
                </a:extLst>
              </p:cNvPr>
              <p:cNvSpPr/>
              <p:nvPr/>
            </p:nvSpPr>
            <p:spPr>
              <a:xfrm>
                <a:off x="0" y="0"/>
                <a:ext cx="324196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>
                <a:extLst>
                  <a:ext uri="{FF2B5EF4-FFF2-40B4-BE49-F238E27FC236}">
                    <a16:creationId xmlns:a16="http://schemas.microsoft.com/office/drawing/2014/main" id="{9959C3B2-66A5-4284-9A53-2A33BA9DE6A0}"/>
                  </a:ext>
                </a:extLst>
              </p:cNvPr>
              <p:cNvSpPr/>
              <p:nvPr/>
            </p:nvSpPr>
            <p:spPr>
              <a:xfrm>
                <a:off x="3241961" y="0"/>
                <a:ext cx="2216728" cy="6858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342613-0867-4CED-920E-9478B014F48E}"/>
                </a:ext>
              </a:extLst>
            </p:cNvPr>
            <p:cNvGrpSpPr/>
            <p:nvPr/>
          </p:nvGrpSpPr>
          <p:grpSpPr>
            <a:xfrm>
              <a:off x="0" y="0"/>
              <a:ext cx="5458689" cy="6858000"/>
              <a:chOff x="0" y="0"/>
              <a:chExt cx="5458689" cy="6858000"/>
            </a:xfrm>
            <a:solidFill>
              <a:srgbClr val="0070C0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11C9CD-CDBC-416B-B7B8-34EAC4A9DB51}"/>
                  </a:ext>
                </a:extLst>
              </p:cNvPr>
              <p:cNvSpPr/>
              <p:nvPr/>
            </p:nvSpPr>
            <p:spPr>
              <a:xfrm>
                <a:off x="0" y="0"/>
                <a:ext cx="324196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37AA166D-7AF4-488A-93A6-71B0C0A95E20}"/>
                  </a:ext>
                </a:extLst>
              </p:cNvPr>
              <p:cNvSpPr/>
              <p:nvPr/>
            </p:nvSpPr>
            <p:spPr>
              <a:xfrm>
                <a:off x="3241961" y="0"/>
                <a:ext cx="2216728" cy="6858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A2ECE4B5-8474-4762-9325-D7CA1699D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765" y="577042"/>
            <a:ext cx="6776578" cy="1142208"/>
          </a:xfrm>
        </p:spPr>
        <p:txBody>
          <a:bodyPr/>
          <a:lstStyle/>
          <a:p>
            <a:r>
              <a:rPr lang="en-IN" b="1" dirty="0"/>
              <a:t>Working with Mastech Digital</a:t>
            </a:r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8AA563-5448-445B-99E0-3D7D50D358A6}"/>
              </a:ext>
            </a:extLst>
          </p:cNvPr>
          <p:cNvSpPr/>
          <p:nvPr/>
        </p:nvSpPr>
        <p:spPr>
          <a:xfrm>
            <a:off x="717842" y="1885072"/>
            <a:ext cx="2737159" cy="273715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63356-DDBC-4B6E-980E-27B406BA1F3A}"/>
              </a:ext>
            </a:extLst>
          </p:cNvPr>
          <p:cNvSpPr txBox="1"/>
          <p:nvPr/>
        </p:nvSpPr>
        <p:spPr>
          <a:xfrm>
            <a:off x="254241" y="4773806"/>
            <a:ext cx="5390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+mj-lt"/>
              </a:rPr>
              <a:t>Shirish Ashwat</a:t>
            </a:r>
            <a:br>
              <a:rPr lang="en-IN" sz="3600" b="1" dirty="0">
                <a:solidFill>
                  <a:schemeClr val="bg1"/>
                </a:solidFill>
                <a:latin typeface="+mj-lt"/>
              </a:rPr>
            </a:br>
            <a:r>
              <a:rPr lang="en-IN" spc="300" dirty="0">
                <a:solidFill>
                  <a:schemeClr val="bg1"/>
                </a:solidFill>
                <a:latin typeface="+mj-lt"/>
              </a:rPr>
              <a:t>SALESFORCE PRACTICE DIRECTOR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A90D28-5EC4-452D-A885-A5A2A2307A77}"/>
              </a:ext>
            </a:extLst>
          </p:cNvPr>
          <p:cNvSpPr txBox="1"/>
          <p:nvPr/>
        </p:nvSpPr>
        <p:spPr>
          <a:xfrm>
            <a:off x="11790218" y="6557943"/>
            <a:ext cx="23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CA54FC-425A-4D5B-AA4F-DBF4D34642BC}" type="slidenum">
              <a:rPr lang="en-US" sz="1200" smtClean="0">
                <a:solidFill>
                  <a:schemeClr val="bg1"/>
                </a:solidFill>
                <a:latin typeface="+mj-lt"/>
              </a:rPr>
              <a:t>4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BB2160-AD2D-4200-8F32-468189AAC30F}"/>
              </a:ext>
            </a:extLst>
          </p:cNvPr>
          <p:cNvGrpSpPr/>
          <p:nvPr/>
        </p:nvGrpSpPr>
        <p:grpSpPr>
          <a:xfrm>
            <a:off x="5788800" y="1938845"/>
            <a:ext cx="4507101" cy="2980311"/>
            <a:chOff x="5788800" y="1938845"/>
            <a:chExt cx="4507101" cy="298031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5811007-392A-4E04-B585-5EE3EC8E3A3D}"/>
                </a:ext>
              </a:extLst>
            </p:cNvPr>
            <p:cNvGrpSpPr/>
            <p:nvPr/>
          </p:nvGrpSpPr>
          <p:grpSpPr>
            <a:xfrm>
              <a:off x="5788800" y="1938845"/>
              <a:ext cx="646635" cy="2980311"/>
              <a:chOff x="5788800" y="2262819"/>
              <a:chExt cx="646635" cy="2980311"/>
            </a:xfrm>
          </p:grpSpPr>
          <p:pic>
            <p:nvPicPr>
              <p:cNvPr id="27" name="Graphic 26" descr="Building">
                <a:extLst>
                  <a:ext uri="{FF2B5EF4-FFF2-40B4-BE49-F238E27FC236}">
                    <a16:creationId xmlns:a16="http://schemas.microsoft.com/office/drawing/2014/main" id="{E51E0678-2D02-4C10-9F77-33F445E91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95355" y="3432935"/>
                <a:ext cx="640080" cy="640080"/>
              </a:xfrm>
              <a:prstGeom prst="rect">
                <a:avLst/>
              </a:prstGeom>
            </p:spPr>
          </p:pic>
          <p:pic>
            <p:nvPicPr>
              <p:cNvPr id="23" name="Graphic 22" descr="Smart Phone">
                <a:extLst>
                  <a:ext uri="{FF2B5EF4-FFF2-40B4-BE49-F238E27FC236}">
                    <a16:creationId xmlns:a16="http://schemas.microsoft.com/office/drawing/2014/main" id="{227F3BED-FAFB-4B6D-B36B-48BE867FA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88800" y="4603050"/>
                <a:ext cx="640080" cy="640080"/>
              </a:xfrm>
              <a:prstGeom prst="rect">
                <a:avLst/>
              </a:prstGeom>
            </p:spPr>
          </p:pic>
          <p:pic>
            <p:nvPicPr>
              <p:cNvPr id="25" name="Graphic 24" descr="Email">
                <a:extLst>
                  <a:ext uri="{FF2B5EF4-FFF2-40B4-BE49-F238E27FC236}">
                    <a16:creationId xmlns:a16="http://schemas.microsoft.com/office/drawing/2014/main" id="{C6A67A73-4D17-4133-A438-3C6914604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88800" y="2262819"/>
                <a:ext cx="640080" cy="640080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228742-EC81-466A-BE5D-71C86626B34F}"/>
                </a:ext>
              </a:extLst>
            </p:cNvPr>
            <p:cNvSpPr txBox="1"/>
            <p:nvPr/>
          </p:nvSpPr>
          <p:spPr>
            <a:xfrm>
              <a:off x="6703571" y="3244334"/>
              <a:ext cx="1750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+mj-lt"/>
                </a:rPr>
                <a:t>+1</a:t>
              </a:r>
              <a:r>
                <a:rPr lang="en-IN" b="1" dirty="0">
                  <a:latin typeface="+mj-lt"/>
                </a:rPr>
                <a:t> </a:t>
              </a:r>
              <a:r>
                <a:rPr lang="en-IN" dirty="0">
                  <a:latin typeface="+mj-lt"/>
                </a:rPr>
                <a:t>412.490.7946</a:t>
              </a:r>
              <a:endParaRPr lang="en-US" dirty="0">
                <a:latin typeface="+mj-l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608FF2-B9FF-49CB-B9A8-E73B075C61C7}"/>
                </a:ext>
              </a:extLst>
            </p:cNvPr>
            <p:cNvSpPr txBox="1"/>
            <p:nvPr/>
          </p:nvSpPr>
          <p:spPr>
            <a:xfrm>
              <a:off x="6703571" y="4414449"/>
              <a:ext cx="1752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+mj-lt"/>
                </a:rPr>
                <a:t>+1 412.498.4160</a:t>
              </a:r>
              <a:endParaRPr lang="en-US" dirty="0">
                <a:latin typeface="+mj-lt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525A9A-162E-48F8-9730-3371546318B3}"/>
                </a:ext>
              </a:extLst>
            </p:cNvPr>
            <p:cNvSpPr/>
            <p:nvPr/>
          </p:nvSpPr>
          <p:spPr>
            <a:xfrm>
              <a:off x="6703571" y="2074219"/>
              <a:ext cx="35923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latin typeface="+mj-lt"/>
                  <a:hlinkClick r:id="rId9"/>
                </a:rPr>
                <a:t>Shirish.Ashwat@mastechdigital.com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466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163</Words>
  <Application>Microsoft Office PowerPoint</Application>
  <PresentationFormat>Widescreen</PresentationFormat>
  <Paragraphs>44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Mastech Digital + Salesforce®</vt:lpstr>
      <vt:lpstr>Tried &amp; Trusted</vt:lpstr>
      <vt:lpstr>Customer Success Story</vt:lpstr>
      <vt:lpstr>Working with Mastech Digital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Nagi</dc:creator>
  <cp:lastModifiedBy>Rohan Nagi</cp:lastModifiedBy>
  <cp:revision>29</cp:revision>
  <dcterms:created xsi:type="dcterms:W3CDTF">2018-03-07T11:09:24Z</dcterms:created>
  <dcterms:modified xsi:type="dcterms:W3CDTF">2018-03-12T11:59:30Z</dcterms:modified>
</cp:coreProperties>
</file>